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3" r:id="rId2"/>
    <p:sldId id="274" r:id="rId3"/>
    <p:sldId id="275" r:id="rId4"/>
    <p:sldId id="277" r:id="rId5"/>
    <p:sldId id="276" r:id="rId6"/>
    <p:sldId id="257" r:id="rId7"/>
    <p:sldId id="259" r:id="rId8"/>
    <p:sldId id="265" r:id="rId9"/>
    <p:sldId id="264" r:id="rId10"/>
    <p:sldId id="271" r:id="rId11"/>
    <p:sldId id="266" r:id="rId12"/>
    <p:sldId id="263" r:id="rId13"/>
    <p:sldId id="267" r:id="rId14"/>
    <p:sldId id="279" r:id="rId15"/>
    <p:sldId id="278" r:id="rId16"/>
    <p:sldId id="270" r:id="rId17"/>
    <p:sldId id="268" r:id="rId18"/>
    <p:sldId id="269" r:id="rId19"/>
    <p:sldId id="272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60" autoAdjust="0"/>
    <p:restoredTop sz="94660"/>
  </p:normalViewPr>
  <p:slideViewPr>
    <p:cSldViewPr>
      <p:cViewPr varScale="1">
        <p:scale>
          <a:sx n="73" d="100"/>
          <a:sy n="73" d="100"/>
        </p:scale>
        <p:origin x="-129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s-C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s-C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D4FF6-225E-40F6-9A0E-DCCB78B312D9}" type="datetimeFigureOut">
              <a:rPr lang="es-CR" smtClean="0"/>
              <a:pPr/>
              <a:t>12/08/2010</a:t>
            </a:fld>
            <a:endParaRPr lang="es-C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B55ED1-F9C0-4681-8307-0E3437A35EE6}" type="slidenum">
              <a:rPr lang="es-CR" smtClean="0"/>
              <a:pPr/>
              <a:t>‹Nº›</a:t>
            </a:fld>
            <a:endParaRPr lang="es-C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s-C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C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D4FF6-225E-40F6-9A0E-DCCB78B312D9}" type="datetimeFigureOut">
              <a:rPr lang="es-CR" smtClean="0"/>
              <a:pPr/>
              <a:t>12/08/2010</a:t>
            </a:fld>
            <a:endParaRPr lang="es-C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B55ED1-F9C0-4681-8307-0E3437A35EE6}" type="slidenum">
              <a:rPr lang="es-CR" smtClean="0"/>
              <a:pPr/>
              <a:t>‹Nº›</a:t>
            </a:fld>
            <a:endParaRPr lang="es-C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s-C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C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D4FF6-225E-40F6-9A0E-DCCB78B312D9}" type="datetimeFigureOut">
              <a:rPr lang="es-CR" smtClean="0"/>
              <a:pPr/>
              <a:t>12/08/2010</a:t>
            </a:fld>
            <a:endParaRPr lang="es-C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B55ED1-F9C0-4681-8307-0E3437A35EE6}" type="slidenum">
              <a:rPr lang="es-CR" smtClean="0"/>
              <a:pPr/>
              <a:t>‹Nº›</a:t>
            </a:fld>
            <a:endParaRPr lang="es-C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s-C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C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D4FF6-225E-40F6-9A0E-DCCB78B312D9}" type="datetimeFigureOut">
              <a:rPr lang="es-CR" smtClean="0"/>
              <a:pPr/>
              <a:t>12/08/2010</a:t>
            </a:fld>
            <a:endParaRPr lang="es-C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B55ED1-F9C0-4681-8307-0E3437A35EE6}" type="slidenum">
              <a:rPr lang="es-CR" smtClean="0"/>
              <a:pPr/>
              <a:t>‹Nº›</a:t>
            </a:fld>
            <a:endParaRPr lang="es-C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s-C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D4FF6-225E-40F6-9A0E-DCCB78B312D9}" type="datetimeFigureOut">
              <a:rPr lang="es-CR" smtClean="0"/>
              <a:pPr/>
              <a:t>12/08/2010</a:t>
            </a:fld>
            <a:endParaRPr lang="es-C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B55ED1-F9C0-4681-8307-0E3437A35EE6}" type="slidenum">
              <a:rPr lang="es-CR" smtClean="0"/>
              <a:pPr/>
              <a:t>‹Nº›</a:t>
            </a:fld>
            <a:endParaRPr lang="es-C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s-C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C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C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D4FF6-225E-40F6-9A0E-DCCB78B312D9}" type="datetimeFigureOut">
              <a:rPr lang="es-CR" smtClean="0"/>
              <a:pPr/>
              <a:t>12/08/2010</a:t>
            </a:fld>
            <a:endParaRPr lang="es-C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B55ED1-F9C0-4681-8307-0E3437A35EE6}" type="slidenum">
              <a:rPr lang="es-CR" smtClean="0"/>
              <a:pPr/>
              <a:t>‹Nº›</a:t>
            </a:fld>
            <a:endParaRPr lang="es-C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s-C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C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C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D4FF6-225E-40F6-9A0E-DCCB78B312D9}" type="datetimeFigureOut">
              <a:rPr lang="es-CR" smtClean="0"/>
              <a:pPr/>
              <a:t>12/08/2010</a:t>
            </a:fld>
            <a:endParaRPr lang="es-C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B55ED1-F9C0-4681-8307-0E3437A35EE6}" type="slidenum">
              <a:rPr lang="es-CR" smtClean="0"/>
              <a:pPr/>
              <a:t>‹Nº›</a:t>
            </a:fld>
            <a:endParaRPr lang="es-C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s-C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D4FF6-225E-40F6-9A0E-DCCB78B312D9}" type="datetimeFigureOut">
              <a:rPr lang="es-CR" smtClean="0"/>
              <a:pPr/>
              <a:t>12/08/2010</a:t>
            </a:fld>
            <a:endParaRPr lang="es-C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B55ED1-F9C0-4681-8307-0E3437A35EE6}" type="slidenum">
              <a:rPr lang="es-CR" smtClean="0"/>
              <a:pPr/>
              <a:t>‹Nº›</a:t>
            </a:fld>
            <a:endParaRPr lang="es-C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D4FF6-225E-40F6-9A0E-DCCB78B312D9}" type="datetimeFigureOut">
              <a:rPr lang="es-CR" smtClean="0"/>
              <a:pPr/>
              <a:t>12/08/2010</a:t>
            </a:fld>
            <a:endParaRPr lang="es-C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B55ED1-F9C0-4681-8307-0E3437A35EE6}" type="slidenum">
              <a:rPr lang="es-CR" smtClean="0"/>
              <a:pPr/>
              <a:t>‹Nº›</a:t>
            </a:fld>
            <a:endParaRPr lang="es-C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s-C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C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D4FF6-225E-40F6-9A0E-DCCB78B312D9}" type="datetimeFigureOut">
              <a:rPr lang="es-CR" smtClean="0"/>
              <a:pPr/>
              <a:t>12/08/2010</a:t>
            </a:fld>
            <a:endParaRPr lang="es-C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B55ED1-F9C0-4681-8307-0E3437A35EE6}" type="slidenum">
              <a:rPr lang="es-CR" smtClean="0"/>
              <a:pPr/>
              <a:t>‹Nº›</a:t>
            </a:fld>
            <a:endParaRPr lang="es-C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s-C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D4FF6-225E-40F6-9A0E-DCCB78B312D9}" type="datetimeFigureOut">
              <a:rPr lang="es-CR" smtClean="0"/>
              <a:pPr/>
              <a:t>12/08/2010</a:t>
            </a:fld>
            <a:endParaRPr lang="es-C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B55ED1-F9C0-4681-8307-0E3437A35EE6}" type="slidenum">
              <a:rPr lang="es-CR" smtClean="0"/>
              <a:pPr/>
              <a:t>‹Nº›</a:t>
            </a:fld>
            <a:endParaRPr lang="es-C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tx1">
                <a:lumMod val="75000"/>
                <a:lumOff val="25000"/>
              </a:schemeClr>
            </a:gs>
            <a:gs pos="50000">
              <a:schemeClr val="accent1">
                <a:lumMod val="60000"/>
                <a:lumOff val="40000"/>
              </a:schemeClr>
            </a:gs>
            <a:gs pos="100000">
              <a:schemeClr val="accent1">
                <a:lumMod val="20000"/>
                <a:lumOff val="80000"/>
              </a:schemeClr>
            </a:gs>
          </a:gsLst>
          <a:lin ang="162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s-C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C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3D4FF6-225E-40F6-9A0E-DCCB78B312D9}" type="datetimeFigureOut">
              <a:rPr lang="es-CR" smtClean="0"/>
              <a:pPr/>
              <a:t>12/08/2010</a:t>
            </a:fld>
            <a:endParaRPr lang="es-C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B55ED1-F9C0-4681-8307-0E3437A35EE6}" type="slidenum">
              <a:rPr lang="es-CR" smtClean="0"/>
              <a:pPr/>
              <a:t>‹Nº›</a:t>
            </a:fld>
            <a:endParaRPr lang="es-C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wikipedia.org/wiki/Carbon_capture_and_storage" TargetMode="External"/><Relationship Id="rId2" Type="http://schemas.openxmlformats.org/officeDocument/2006/relationships/hyperlink" Target="http://www.co2storage.org.uk/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en.wikipedia.org/wiki/Fossil_fuel" TargetMode="External"/><Relationship Id="rId4" Type="http://schemas.openxmlformats.org/officeDocument/2006/relationships/hyperlink" Target="http://www.ccsassociation.org.uk/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8200" y="1066800"/>
            <a:ext cx="7848600" cy="1752600"/>
          </a:xfrm>
        </p:spPr>
        <p:txBody>
          <a:bodyPr/>
          <a:lstStyle/>
          <a:p>
            <a:r>
              <a:rPr lang="en-US" u="sng" dirty="0" smtClean="0">
                <a:solidFill>
                  <a:schemeClr val="bg1"/>
                </a:solidFill>
              </a:rPr>
              <a:t>New Technologies for Fossil Fuels</a:t>
            </a:r>
            <a:endParaRPr lang="en-US" u="sng" dirty="0">
              <a:solidFill>
                <a:schemeClr val="bg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s-CR" dirty="0" err="1" smtClean="0">
                <a:solidFill>
                  <a:schemeClr val="bg1"/>
                </a:solidFill>
              </a:rPr>
              <a:t>By</a:t>
            </a:r>
            <a:r>
              <a:rPr lang="es-CR" dirty="0" smtClean="0">
                <a:solidFill>
                  <a:schemeClr val="bg1"/>
                </a:solidFill>
              </a:rPr>
              <a:t>: Carlos J. Vicente</a:t>
            </a:r>
          </a:p>
          <a:p>
            <a:r>
              <a:rPr lang="es-CR" dirty="0" smtClean="0">
                <a:solidFill>
                  <a:schemeClr val="bg1"/>
                </a:solidFill>
              </a:rPr>
              <a:t>Mónica Páez</a:t>
            </a:r>
          </a:p>
          <a:p>
            <a:r>
              <a:rPr lang="es-CR" dirty="0" err="1" smtClean="0">
                <a:solidFill>
                  <a:schemeClr val="bg1"/>
                </a:solidFill>
              </a:rPr>
              <a:t>Alessandro</a:t>
            </a:r>
            <a:r>
              <a:rPr lang="es-CR" dirty="0" smtClean="0">
                <a:solidFill>
                  <a:schemeClr val="bg1"/>
                </a:solidFill>
              </a:rPr>
              <a:t> Di </a:t>
            </a:r>
            <a:r>
              <a:rPr lang="es-CR" dirty="0" err="1" smtClean="0">
                <a:solidFill>
                  <a:schemeClr val="bg1"/>
                </a:solidFill>
              </a:rPr>
              <a:t>Nápoli</a:t>
            </a:r>
            <a:endParaRPr lang="es-CR" dirty="0" smtClean="0">
              <a:solidFill>
                <a:schemeClr val="bg1"/>
              </a:solidFill>
            </a:endParaRPr>
          </a:p>
          <a:p>
            <a:r>
              <a:rPr lang="es-CR" dirty="0" smtClean="0">
                <a:solidFill>
                  <a:schemeClr val="bg1"/>
                </a:solidFill>
              </a:rPr>
              <a:t>José </a:t>
            </a:r>
            <a:r>
              <a:rPr lang="es-CR" dirty="0">
                <a:solidFill>
                  <a:schemeClr val="bg1"/>
                </a:solidFill>
              </a:rPr>
              <a:t>P</a:t>
            </a:r>
            <a:r>
              <a:rPr lang="es-CR" dirty="0" smtClean="0">
                <a:solidFill>
                  <a:schemeClr val="bg1"/>
                </a:solidFill>
              </a:rPr>
              <a:t>ablo Alvarado</a:t>
            </a:r>
            <a:endParaRPr lang="es-CR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5029200" cy="1143000"/>
          </a:xfrm>
        </p:spPr>
        <p:txBody>
          <a:bodyPr/>
          <a:lstStyle/>
          <a:p>
            <a:r>
              <a:rPr lang="en-US" dirty="0" smtClean="0"/>
              <a:t>UK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Saline aquifers.</a:t>
            </a:r>
          </a:p>
          <a:p>
            <a:r>
              <a:rPr lang="en-US" dirty="0" smtClean="0"/>
              <a:t>These are porous rocks deep below ground that are full of salty water. </a:t>
            </a:r>
          </a:p>
          <a:p>
            <a:r>
              <a:rPr lang="en-US" dirty="0" smtClean="0"/>
              <a:t>Could store 19 - 716 </a:t>
            </a:r>
            <a:r>
              <a:rPr lang="en-US" dirty="0" err="1" smtClean="0"/>
              <a:t>Gt</a:t>
            </a:r>
            <a:r>
              <a:rPr lang="en-US" dirty="0" smtClean="0"/>
              <a:t> CO</a:t>
            </a:r>
            <a:r>
              <a:rPr lang="en-US" baseline="-25000" dirty="0" smtClean="0"/>
              <a:t>2</a:t>
            </a:r>
            <a:r>
              <a:rPr lang="en-US" dirty="0" smtClean="0"/>
              <a:t> like this (i.e. up to 716,000,000,000 </a:t>
            </a:r>
            <a:r>
              <a:rPr lang="en-US" dirty="0" err="1" smtClean="0"/>
              <a:t>tonnes</a:t>
            </a:r>
            <a:r>
              <a:rPr lang="en-US" dirty="0" smtClean="0"/>
              <a:t>)</a:t>
            </a:r>
          </a:p>
          <a:p>
            <a:r>
              <a:rPr lang="en-US" dirty="0" smtClean="0"/>
              <a:t>About 500 years of UK emissions.</a:t>
            </a:r>
            <a:endParaRPr lang="en-US" dirty="0"/>
          </a:p>
        </p:txBody>
      </p:sp>
      <p:pic>
        <p:nvPicPr>
          <p:cNvPr id="1026" name="Picture 2" descr="http://newsimg.bbc.co.uk/media/images/41058000/gif/_41058606_carbon_options_416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495800" y="228600"/>
            <a:ext cx="3962400" cy="252412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R" dirty="0" err="1" smtClean="0"/>
              <a:t>Oceans</a:t>
            </a:r>
            <a:endParaRPr lang="es-CR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95400"/>
            <a:ext cx="4191000" cy="5334000"/>
          </a:xfrm>
        </p:spPr>
        <p:txBody>
          <a:bodyPr>
            <a:normAutofit fontScale="92500" lnSpcReduction="20000"/>
          </a:bodyPr>
          <a:lstStyle/>
          <a:p>
            <a:r>
              <a:rPr lang="es-CR" dirty="0" smtClean="0"/>
              <a:t>Place </a:t>
            </a:r>
            <a:r>
              <a:rPr lang="es-CR" dirty="0" err="1" smtClean="0"/>
              <a:t>to</a:t>
            </a:r>
            <a:r>
              <a:rPr lang="es-CR" dirty="0" smtClean="0"/>
              <a:t> </a:t>
            </a:r>
            <a:r>
              <a:rPr lang="es-CR" dirty="0" err="1" smtClean="0"/>
              <a:t>store</a:t>
            </a:r>
            <a:r>
              <a:rPr lang="es-CR" dirty="0" smtClean="0"/>
              <a:t> </a:t>
            </a:r>
            <a:r>
              <a:rPr lang="es-CR" dirty="0" err="1" smtClean="0"/>
              <a:t>carbon</a:t>
            </a:r>
            <a:r>
              <a:rPr lang="es-CR" dirty="0" smtClean="0"/>
              <a:t>.</a:t>
            </a:r>
          </a:p>
          <a:p>
            <a:r>
              <a:rPr lang="en-US" dirty="0" smtClean="0"/>
              <a:t>“Dissolution' injects CO</a:t>
            </a:r>
            <a:r>
              <a:rPr lang="en-US" baseline="-25000" dirty="0" smtClean="0"/>
              <a:t>2</a:t>
            </a:r>
            <a:r>
              <a:rPr lang="en-US" dirty="0" smtClean="0"/>
              <a:t> by ship or pipeline into the water column at depths of 1000 m or more, and the CO</a:t>
            </a:r>
            <a:r>
              <a:rPr lang="en-US" baseline="-25000" dirty="0" smtClean="0"/>
              <a:t>2</a:t>
            </a:r>
            <a:r>
              <a:rPr lang="en-US" dirty="0" smtClean="0"/>
              <a:t> subsequently dissolves.” </a:t>
            </a:r>
          </a:p>
          <a:p>
            <a:r>
              <a:rPr lang="en-US" dirty="0" smtClean="0"/>
              <a:t>‘Lake' deposits CO</a:t>
            </a:r>
            <a:r>
              <a:rPr lang="en-US" baseline="-25000" dirty="0" smtClean="0"/>
              <a:t>2</a:t>
            </a:r>
            <a:r>
              <a:rPr lang="en-US" dirty="0" smtClean="0"/>
              <a:t> directly onto the sea floor at depths greater than 3000 m, where CO</a:t>
            </a:r>
            <a:r>
              <a:rPr lang="en-US" baseline="-25000" dirty="0" smtClean="0"/>
              <a:t>2</a:t>
            </a:r>
            <a:r>
              <a:rPr lang="en-US" dirty="0" smtClean="0"/>
              <a:t> is denser than water and is expected to form a 'lake' that would delay dissolution of CO</a:t>
            </a:r>
            <a:r>
              <a:rPr lang="en-US" baseline="-25000" dirty="0" smtClean="0"/>
              <a:t>2</a:t>
            </a:r>
            <a:r>
              <a:rPr lang="en-US" dirty="0" smtClean="0"/>
              <a:t> into the environment.” </a:t>
            </a:r>
          </a:p>
          <a:p>
            <a:endParaRPr lang="es-CR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“Convert the CO</a:t>
            </a:r>
            <a:r>
              <a:rPr lang="en-US" baseline="-25000" dirty="0" smtClean="0"/>
              <a:t>2</a:t>
            </a:r>
            <a:r>
              <a:rPr lang="en-US" dirty="0" smtClean="0"/>
              <a:t> to bicarbonates(using limestone) “</a:t>
            </a:r>
          </a:p>
          <a:p>
            <a:r>
              <a:rPr lang="en-US" dirty="0" smtClean="0"/>
              <a:t>“Store the CO</a:t>
            </a:r>
            <a:r>
              <a:rPr lang="en-US" baseline="-25000" dirty="0" smtClean="0"/>
              <a:t>2</a:t>
            </a:r>
            <a:r>
              <a:rPr lang="en-US" dirty="0" smtClean="0"/>
              <a:t> in solid </a:t>
            </a:r>
            <a:r>
              <a:rPr lang="en-US" dirty="0" err="1" smtClean="0"/>
              <a:t>clathrate</a:t>
            </a:r>
            <a:r>
              <a:rPr lang="en-US" dirty="0" smtClean="0"/>
              <a:t> hydrates already existing on the ocean floor, or growing more solid </a:t>
            </a:r>
            <a:r>
              <a:rPr lang="en-US" dirty="0" err="1" smtClean="0"/>
              <a:t>clathrate</a:t>
            </a:r>
            <a:r>
              <a:rPr lang="en-US" dirty="0" smtClean="0"/>
              <a:t>.</a:t>
            </a:r>
          </a:p>
          <a:p>
            <a:endParaRPr lang="es-C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R" dirty="0" err="1" smtClean="0"/>
              <a:t>How</a:t>
            </a:r>
            <a:r>
              <a:rPr lang="es-CR" dirty="0" smtClean="0"/>
              <a:t> </a:t>
            </a:r>
            <a:r>
              <a:rPr lang="es-CR" dirty="0" err="1" smtClean="0"/>
              <a:t>does</a:t>
            </a:r>
            <a:r>
              <a:rPr lang="es-CR" dirty="0" smtClean="0"/>
              <a:t> </a:t>
            </a:r>
            <a:r>
              <a:rPr lang="es-CR" dirty="0" err="1" smtClean="0"/>
              <a:t>it</a:t>
            </a:r>
            <a:r>
              <a:rPr lang="es-CR" dirty="0" smtClean="0"/>
              <a:t> </a:t>
            </a:r>
            <a:r>
              <a:rPr lang="es-CR" dirty="0" err="1" smtClean="0"/>
              <a:t>affect</a:t>
            </a:r>
            <a:r>
              <a:rPr lang="es-CR" dirty="0" smtClean="0"/>
              <a:t> </a:t>
            </a:r>
            <a:r>
              <a:rPr lang="es-CR" dirty="0" err="1" smtClean="0"/>
              <a:t>the</a:t>
            </a:r>
            <a:r>
              <a:rPr lang="es-CR" dirty="0" smtClean="0"/>
              <a:t> </a:t>
            </a:r>
            <a:r>
              <a:rPr lang="es-CR" dirty="0" err="1" smtClean="0"/>
              <a:t>Oceans</a:t>
            </a:r>
            <a:r>
              <a:rPr lang="es-CR" dirty="0" smtClean="0"/>
              <a:t>?</a:t>
            </a:r>
            <a:endParaRPr lang="es-CR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s-CR" dirty="0" err="1" smtClean="0"/>
              <a:t>Half</a:t>
            </a:r>
            <a:r>
              <a:rPr lang="es-CR" dirty="0" smtClean="0"/>
              <a:t> of </a:t>
            </a:r>
            <a:r>
              <a:rPr lang="es-CR" dirty="0" err="1" smtClean="0"/>
              <a:t>the</a:t>
            </a:r>
            <a:r>
              <a:rPr lang="es-CR" dirty="0" smtClean="0"/>
              <a:t> CO</a:t>
            </a:r>
            <a:r>
              <a:rPr lang="es-CR" baseline="-25000" dirty="0" smtClean="0"/>
              <a:t>2</a:t>
            </a:r>
            <a:r>
              <a:rPr lang="es-CR" dirty="0" smtClean="0"/>
              <a:t> in </a:t>
            </a:r>
            <a:r>
              <a:rPr lang="es-CR" dirty="0" err="1" smtClean="0"/>
              <a:t>the</a:t>
            </a:r>
            <a:r>
              <a:rPr lang="es-CR" dirty="0" smtClean="0"/>
              <a:t> </a:t>
            </a:r>
            <a:r>
              <a:rPr lang="es-CR" dirty="0" err="1" smtClean="0"/>
              <a:t>atmosphere</a:t>
            </a:r>
            <a:r>
              <a:rPr lang="es-CR" dirty="0" smtClean="0"/>
              <a:t> </a:t>
            </a:r>
            <a:r>
              <a:rPr lang="es-CR" dirty="0" err="1" smtClean="0"/>
              <a:t>dissolves</a:t>
            </a:r>
            <a:r>
              <a:rPr lang="es-CR" dirty="0" smtClean="0"/>
              <a:t> in </a:t>
            </a:r>
            <a:r>
              <a:rPr lang="es-CR" dirty="0" err="1" smtClean="0"/>
              <a:t>the</a:t>
            </a:r>
            <a:r>
              <a:rPr lang="es-CR" dirty="0" smtClean="0"/>
              <a:t> </a:t>
            </a:r>
            <a:r>
              <a:rPr lang="es-CR" dirty="0" err="1" smtClean="0"/>
              <a:t>water</a:t>
            </a:r>
            <a:r>
              <a:rPr lang="es-CR" dirty="0" smtClean="0"/>
              <a:t>.</a:t>
            </a:r>
          </a:p>
          <a:p>
            <a:r>
              <a:rPr lang="es-CR" dirty="0" err="1" smtClean="0"/>
              <a:t>The</a:t>
            </a:r>
            <a:r>
              <a:rPr lang="es-CR" dirty="0" smtClean="0"/>
              <a:t> pH of </a:t>
            </a:r>
            <a:r>
              <a:rPr lang="es-CR" dirty="0" err="1" smtClean="0"/>
              <a:t>the</a:t>
            </a:r>
            <a:r>
              <a:rPr lang="es-CR" dirty="0" smtClean="0"/>
              <a:t> </a:t>
            </a:r>
            <a:r>
              <a:rPr lang="es-CR" dirty="0" err="1" smtClean="0"/>
              <a:t>water</a:t>
            </a:r>
            <a:r>
              <a:rPr lang="es-CR" dirty="0" smtClean="0"/>
              <a:t> </a:t>
            </a:r>
            <a:r>
              <a:rPr lang="es-CR" dirty="0" err="1" smtClean="0"/>
              <a:t>increases</a:t>
            </a:r>
            <a:r>
              <a:rPr lang="es-CR" dirty="0" smtClean="0"/>
              <a:t>.</a:t>
            </a:r>
          </a:p>
          <a:p>
            <a:r>
              <a:rPr lang="es-CR" dirty="0" err="1" smtClean="0"/>
              <a:t>May</a:t>
            </a:r>
            <a:r>
              <a:rPr lang="es-CR" dirty="0" smtClean="0"/>
              <a:t> </a:t>
            </a:r>
            <a:r>
              <a:rPr lang="es-CR" dirty="0" err="1" smtClean="0"/>
              <a:t>kill</a:t>
            </a:r>
            <a:r>
              <a:rPr lang="es-CR" dirty="0" smtClean="0"/>
              <a:t> </a:t>
            </a:r>
            <a:r>
              <a:rPr lang="es-CR" dirty="0" err="1" smtClean="0"/>
              <a:t>organisms</a:t>
            </a:r>
            <a:r>
              <a:rPr lang="es-CR" dirty="0" smtClean="0"/>
              <a:t> in </a:t>
            </a:r>
            <a:r>
              <a:rPr lang="es-CR" dirty="0" err="1" smtClean="0"/>
              <a:t>the</a:t>
            </a:r>
            <a:r>
              <a:rPr lang="es-CR" dirty="0" smtClean="0"/>
              <a:t> </a:t>
            </a:r>
            <a:r>
              <a:rPr lang="es-CR" dirty="0" err="1" smtClean="0"/>
              <a:t>ocean’s</a:t>
            </a:r>
            <a:r>
              <a:rPr lang="es-CR" dirty="0" smtClean="0"/>
              <a:t>.</a:t>
            </a:r>
          </a:p>
          <a:p>
            <a:endParaRPr lang="es-CR" dirty="0" smtClean="0"/>
          </a:p>
          <a:p>
            <a:endParaRPr lang="es-CR" dirty="0"/>
          </a:p>
        </p:txBody>
      </p:sp>
      <p:pic>
        <p:nvPicPr>
          <p:cNvPr id="17410" name="Picture 2" descr="predicted increases in ocean acidity, 1750 to 3000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57800" y="1524000"/>
            <a:ext cx="3657600" cy="366802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R" dirty="0" err="1" smtClean="0"/>
              <a:t>Limitations</a:t>
            </a:r>
            <a:endParaRPr lang="es-C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The technology is expected to use between 10 and 40% of the energy produced by a power station</a:t>
            </a:r>
          </a:p>
          <a:p>
            <a:r>
              <a:rPr lang="en-US" dirty="0" smtClean="0"/>
              <a:t>Levels of CO</a:t>
            </a:r>
            <a:r>
              <a:rPr lang="en-US" baseline="-25000" dirty="0" smtClean="0"/>
              <a:t>2</a:t>
            </a:r>
            <a:r>
              <a:rPr lang="en-US" dirty="0" smtClean="0"/>
              <a:t> decrease remain high, at approximately 80-90% compared to a plant without CCS</a:t>
            </a:r>
          </a:p>
          <a:p>
            <a:r>
              <a:rPr lang="en-US" dirty="0" smtClean="0"/>
              <a:t>It is possible for CCS to give negative emissions however CCS and biomass is not developed enough </a:t>
            </a:r>
            <a:endParaRPr lang="es-C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Safe and permanent storage of CO</a:t>
            </a:r>
            <a:r>
              <a:rPr lang="en-US" baseline="-25000" dirty="0" smtClean="0"/>
              <a:t>2</a:t>
            </a:r>
            <a:r>
              <a:rPr lang="en-US" dirty="0" smtClean="0"/>
              <a:t> cannot be guaranteed</a:t>
            </a:r>
          </a:p>
          <a:p>
            <a:r>
              <a:rPr lang="en-US" dirty="0" smtClean="0"/>
              <a:t>CCS may still be economically attractive in comparison to other forms of low carbon electricity generation.</a:t>
            </a:r>
            <a:endParaRPr lang="es-C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R" dirty="0" err="1" smtClean="0"/>
              <a:t>Enviromental</a:t>
            </a:r>
            <a:r>
              <a:rPr lang="es-CR" dirty="0" smtClean="0"/>
              <a:t> </a:t>
            </a:r>
            <a:r>
              <a:rPr lang="es-CR" dirty="0" err="1" smtClean="0"/>
              <a:t>Effects</a:t>
            </a:r>
            <a:r>
              <a:rPr lang="es-CR" dirty="0" smtClean="0"/>
              <a:t> </a:t>
            </a:r>
            <a:endParaRPr lang="es-CR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During power production, CO</a:t>
            </a:r>
            <a:r>
              <a:rPr lang="en-US" baseline="-25000" dirty="0" smtClean="0"/>
              <a:t>2</a:t>
            </a:r>
            <a:r>
              <a:rPr lang="en-US" dirty="0" smtClean="0"/>
              <a:t> capture, transport and storage. </a:t>
            </a:r>
          </a:p>
          <a:p>
            <a:r>
              <a:rPr lang="en-US" dirty="0" smtClean="0"/>
              <a:t>Mining and extraction of coal or gas</a:t>
            </a:r>
          </a:p>
          <a:p>
            <a:r>
              <a:rPr lang="es-CR" dirty="0" err="1" smtClean="0"/>
              <a:t>Plants</a:t>
            </a:r>
            <a:r>
              <a:rPr lang="es-CR" dirty="0" smtClean="0"/>
              <a:t> </a:t>
            </a:r>
            <a:r>
              <a:rPr lang="en-US" dirty="0" smtClean="0"/>
              <a:t>require proportionally greater amounts of limestone and systems equipped with SCR</a:t>
            </a:r>
          </a:p>
          <a:p>
            <a:r>
              <a:rPr lang="en-US" dirty="0" smtClean="0"/>
              <a:t>Air pollutants increase significantly, the use of CCS entails a reduction in air quality</a:t>
            </a:r>
            <a:endParaRPr lang="es-C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CR" dirty="0" err="1" smtClean="0"/>
              <a:t>Carbon</a:t>
            </a:r>
            <a:r>
              <a:rPr lang="es-CR" dirty="0" smtClean="0"/>
              <a:t> Capture and Storage </a:t>
            </a:r>
            <a:r>
              <a:rPr lang="es-CR" dirty="0" err="1" smtClean="0"/>
              <a:t>Association</a:t>
            </a:r>
            <a:r>
              <a:rPr lang="es-CR" dirty="0" smtClean="0"/>
              <a:t> (</a:t>
            </a:r>
            <a:r>
              <a:rPr lang="es-CR" dirty="0" err="1" smtClean="0"/>
              <a:t>CCSa</a:t>
            </a:r>
            <a:r>
              <a:rPr lang="es-CR" dirty="0" smtClean="0"/>
              <a:t>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CR" dirty="0" err="1" smtClean="0"/>
              <a:t>Promotes</a:t>
            </a:r>
            <a:r>
              <a:rPr lang="es-CR" dirty="0" smtClean="0"/>
              <a:t> </a:t>
            </a:r>
            <a:r>
              <a:rPr lang="es-CR" dirty="0" err="1" smtClean="0"/>
              <a:t>the</a:t>
            </a:r>
            <a:r>
              <a:rPr lang="es-CR" dirty="0" smtClean="0"/>
              <a:t> use of CCS.</a:t>
            </a:r>
          </a:p>
          <a:p>
            <a:r>
              <a:rPr lang="es-CR" dirty="0" err="1" smtClean="0"/>
              <a:t>Raise</a:t>
            </a:r>
            <a:r>
              <a:rPr lang="es-CR" dirty="0" smtClean="0"/>
              <a:t> </a:t>
            </a:r>
            <a:r>
              <a:rPr lang="es-CR" dirty="0" err="1" smtClean="0"/>
              <a:t>awareness</a:t>
            </a:r>
            <a:r>
              <a:rPr lang="es-CR" dirty="0" smtClean="0"/>
              <a:t> of </a:t>
            </a:r>
            <a:r>
              <a:rPr lang="es-CR" dirty="0" err="1" smtClean="0"/>
              <a:t>its</a:t>
            </a:r>
            <a:r>
              <a:rPr lang="es-CR" dirty="0" smtClean="0"/>
              <a:t> </a:t>
            </a:r>
            <a:r>
              <a:rPr lang="es-CR" dirty="0" err="1" smtClean="0"/>
              <a:t>benefits</a:t>
            </a:r>
            <a:r>
              <a:rPr lang="es-CR" dirty="0" smtClean="0"/>
              <a:t>.</a:t>
            </a:r>
          </a:p>
          <a:p>
            <a:r>
              <a:rPr lang="es-CR" dirty="0" err="1" smtClean="0"/>
              <a:t>Advertises</a:t>
            </a:r>
            <a:r>
              <a:rPr lang="es-CR" dirty="0" smtClean="0"/>
              <a:t> </a:t>
            </a:r>
            <a:r>
              <a:rPr lang="es-CR" dirty="0" err="1" smtClean="0"/>
              <a:t>the</a:t>
            </a:r>
            <a:r>
              <a:rPr lang="es-CR" dirty="0" smtClean="0"/>
              <a:t> </a:t>
            </a:r>
            <a:r>
              <a:rPr lang="es-CR" dirty="0" err="1" smtClean="0"/>
              <a:t>potential</a:t>
            </a:r>
            <a:r>
              <a:rPr lang="es-CR" dirty="0" smtClean="0"/>
              <a:t> </a:t>
            </a:r>
            <a:r>
              <a:rPr lang="es-CR" dirty="0" err="1" smtClean="0"/>
              <a:t>it</a:t>
            </a:r>
            <a:r>
              <a:rPr lang="es-CR" dirty="0" smtClean="0"/>
              <a:t> has </a:t>
            </a:r>
            <a:r>
              <a:rPr lang="es-CR" dirty="0" err="1" smtClean="0"/>
              <a:t>to</a:t>
            </a:r>
            <a:r>
              <a:rPr lang="es-CR" dirty="0" smtClean="0"/>
              <a:t> </a:t>
            </a:r>
            <a:r>
              <a:rPr lang="es-CR" dirty="0" err="1" smtClean="0"/>
              <a:t>mitigate</a:t>
            </a:r>
            <a:r>
              <a:rPr lang="es-CR" dirty="0" smtClean="0"/>
              <a:t> </a:t>
            </a:r>
            <a:r>
              <a:rPr lang="es-CR" dirty="0" err="1" smtClean="0"/>
              <a:t>climate</a:t>
            </a:r>
            <a:r>
              <a:rPr lang="es-CR" dirty="0" smtClean="0"/>
              <a:t> </a:t>
            </a:r>
            <a:r>
              <a:rPr lang="es-CR" dirty="0" err="1" smtClean="0"/>
              <a:t>change</a:t>
            </a:r>
            <a:r>
              <a:rPr lang="es-CR" dirty="0" smtClean="0"/>
              <a:t>.</a:t>
            </a:r>
          </a:p>
          <a:p>
            <a:r>
              <a:rPr lang="es-CR" dirty="0" err="1" smtClean="0"/>
              <a:t>Advises</a:t>
            </a:r>
            <a:r>
              <a:rPr lang="es-CR" dirty="0" smtClean="0"/>
              <a:t> </a:t>
            </a:r>
            <a:r>
              <a:rPr lang="es-CR" dirty="0" err="1" smtClean="0"/>
              <a:t>policy</a:t>
            </a:r>
            <a:r>
              <a:rPr lang="es-CR" dirty="0" smtClean="0"/>
              <a:t> </a:t>
            </a:r>
            <a:r>
              <a:rPr lang="es-CR" dirty="0" err="1" smtClean="0"/>
              <a:t>makers</a:t>
            </a:r>
            <a:r>
              <a:rPr lang="es-CR" dirty="0" smtClean="0"/>
              <a:t> </a:t>
            </a:r>
            <a:r>
              <a:rPr lang="es-CR" dirty="0" err="1" smtClean="0"/>
              <a:t>on</a:t>
            </a:r>
            <a:r>
              <a:rPr lang="es-CR" dirty="0" smtClean="0"/>
              <a:t> </a:t>
            </a:r>
            <a:r>
              <a:rPr lang="es-CR" dirty="0" err="1" smtClean="0"/>
              <a:t>the</a:t>
            </a:r>
            <a:r>
              <a:rPr lang="es-CR" dirty="0" smtClean="0"/>
              <a:t> </a:t>
            </a:r>
            <a:r>
              <a:rPr lang="es-CR" dirty="0" err="1" smtClean="0"/>
              <a:t>subject</a:t>
            </a:r>
            <a:r>
              <a:rPr lang="es-CR" dirty="0" smtClean="0"/>
              <a:t>.</a:t>
            </a:r>
          </a:p>
          <a:p>
            <a:r>
              <a:rPr lang="es-CR" dirty="0" err="1" smtClean="0"/>
              <a:t>Having</a:t>
            </a:r>
            <a:r>
              <a:rPr lang="es-CR" dirty="0" smtClean="0"/>
              <a:t> </a:t>
            </a:r>
            <a:r>
              <a:rPr lang="es-CR" dirty="0" err="1" smtClean="0"/>
              <a:t>direct</a:t>
            </a:r>
            <a:r>
              <a:rPr lang="es-CR" dirty="0" smtClean="0"/>
              <a:t> </a:t>
            </a:r>
            <a:r>
              <a:rPr lang="es-CR" dirty="0" err="1" smtClean="0"/>
              <a:t>contact</a:t>
            </a:r>
            <a:r>
              <a:rPr lang="es-CR" dirty="0" smtClean="0"/>
              <a:t> </a:t>
            </a:r>
            <a:r>
              <a:rPr lang="es-CR" dirty="0" err="1" smtClean="0"/>
              <a:t>with</a:t>
            </a:r>
            <a:r>
              <a:rPr lang="es-CR" dirty="0" smtClean="0"/>
              <a:t> </a:t>
            </a:r>
            <a:r>
              <a:rPr lang="es-CR" dirty="0" err="1" smtClean="0"/>
              <a:t>industries</a:t>
            </a:r>
            <a:r>
              <a:rPr lang="es-CR" dirty="0" smtClean="0"/>
              <a:t> </a:t>
            </a:r>
            <a:r>
              <a:rPr lang="es-CR" dirty="0" err="1" smtClean="0"/>
              <a:t>which</a:t>
            </a:r>
            <a:r>
              <a:rPr lang="es-CR" dirty="0" smtClean="0"/>
              <a:t> </a:t>
            </a:r>
            <a:r>
              <a:rPr lang="es-CR" dirty="0" err="1" smtClean="0"/>
              <a:t>wish</a:t>
            </a:r>
            <a:r>
              <a:rPr lang="es-CR" dirty="0" smtClean="0"/>
              <a:t> </a:t>
            </a:r>
            <a:r>
              <a:rPr lang="es-CR" dirty="0" err="1" smtClean="0"/>
              <a:t>to</a:t>
            </a:r>
            <a:r>
              <a:rPr lang="es-CR" dirty="0" smtClean="0"/>
              <a:t> use CCS.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R" dirty="0" err="1" smtClean="0"/>
              <a:t>Will</a:t>
            </a:r>
            <a:r>
              <a:rPr lang="es-CR" dirty="0" smtClean="0"/>
              <a:t> </a:t>
            </a:r>
            <a:r>
              <a:rPr lang="es-CR" dirty="0" err="1" smtClean="0"/>
              <a:t>it</a:t>
            </a:r>
            <a:r>
              <a:rPr lang="es-CR" dirty="0" smtClean="0"/>
              <a:t> </a:t>
            </a:r>
            <a:r>
              <a:rPr lang="es-CR" dirty="0" err="1" smtClean="0"/>
              <a:t>work</a:t>
            </a:r>
            <a:r>
              <a:rPr lang="es-CR" dirty="0" smtClean="0"/>
              <a:t>?</a:t>
            </a:r>
            <a:endParaRPr lang="es-C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CR" dirty="0" err="1" smtClean="0"/>
              <a:t>Not</a:t>
            </a:r>
            <a:r>
              <a:rPr lang="es-CR" dirty="0" smtClean="0"/>
              <a:t> a </a:t>
            </a:r>
            <a:r>
              <a:rPr lang="es-CR" dirty="0" err="1" smtClean="0"/>
              <a:t>definite</a:t>
            </a:r>
            <a:r>
              <a:rPr lang="es-CR" dirty="0" smtClean="0"/>
              <a:t> </a:t>
            </a:r>
            <a:r>
              <a:rPr lang="es-CR" dirty="0" err="1" smtClean="0"/>
              <a:t>solution</a:t>
            </a:r>
            <a:r>
              <a:rPr lang="es-CR" dirty="0" smtClean="0"/>
              <a:t>, </a:t>
            </a:r>
            <a:r>
              <a:rPr lang="es-CR" dirty="0" err="1" smtClean="0"/>
              <a:t>yet</a:t>
            </a:r>
            <a:r>
              <a:rPr lang="es-CR" dirty="0" smtClean="0"/>
              <a:t> </a:t>
            </a:r>
            <a:r>
              <a:rPr lang="es-CR" dirty="0" err="1" smtClean="0"/>
              <a:t>helps</a:t>
            </a:r>
            <a:r>
              <a:rPr lang="es-CR" dirty="0" smtClean="0"/>
              <a:t> reduce </a:t>
            </a:r>
            <a:r>
              <a:rPr lang="es-CR" dirty="0" err="1" smtClean="0"/>
              <a:t>the</a:t>
            </a:r>
            <a:r>
              <a:rPr lang="es-CR" dirty="0" smtClean="0"/>
              <a:t> </a:t>
            </a:r>
            <a:r>
              <a:rPr lang="es-CR" dirty="0" err="1" smtClean="0"/>
              <a:t>quantity</a:t>
            </a:r>
            <a:r>
              <a:rPr lang="es-CR" dirty="0" smtClean="0"/>
              <a:t>.</a:t>
            </a:r>
          </a:p>
          <a:p>
            <a:r>
              <a:rPr lang="es-CR" dirty="0" err="1" smtClean="0"/>
              <a:t>It</a:t>
            </a:r>
            <a:r>
              <a:rPr lang="es-CR" dirty="0" smtClean="0"/>
              <a:t> </a:t>
            </a:r>
            <a:r>
              <a:rPr lang="es-CR" dirty="0" err="1" smtClean="0"/>
              <a:t>is</a:t>
            </a:r>
            <a:r>
              <a:rPr lang="es-CR" dirty="0" smtClean="0"/>
              <a:t> </a:t>
            </a:r>
            <a:r>
              <a:rPr lang="es-CR" dirty="0" err="1" smtClean="0"/>
              <a:t>an</a:t>
            </a:r>
            <a:r>
              <a:rPr lang="es-CR" dirty="0" smtClean="0"/>
              <a:t> </a:t>
            </a:r>
            <a:r>
              <a:rPr lang="es-CR" dirty="0" err="1" smtClean="0"/>
              <a:t>scheme</a:t>
            </a:r>
            <a:r>
              <a:rPr lang="es-CR" dirty="0" smtClean="0"/>
              <a:t> </a:t>
            </a:r>
            <a:r>
              <a:rPr lang="es-CR" dirty="0" err="1" smtClean="0"/>
              <a:t>which</a:t>
            </a:r>
            <a:r>
              <a:rPr lang="es-CR" dirty="0" smtClean="0"/>
              <a:t> </a:t>
            </a:r>
            <a:r>
              <a:rPr lang="es-CR" dirty="0" err="1" smtClean="0"/>
              <a:t>will</a:t>
            </a:r>
            <a:r>
              <a:rPr lang="es-CR" dirty="0" smtClean="0"/>
              <a:t> </a:t>
            </a:r>
            <a:r>
              <a:rPr lang="es-CR" dirty="0" err="1" smtClean="0"/>
              <a:t>help</a:t>
            </a:r>
            <a:r>
              <a:rPr lang="es-CR" dirty="0" smtClean="0"/>
              <a:t> </a:t>
            </a:r>
            <a:r>
              <a:rPr lang="es-CR" dirty="0" err="1" smtClean="0"/>
              <a:t>until</a:t>
            </a:r>
            <a:r>
              <a:rPr lang="es-CR" dirty="0" smtClean="0"/>
              <a:t> </a:t>
            </a:r>
            <a:r>
              <a:rPr lang="es-CR" dirty="0" err="1" smtClean="0"/>
              <a:t>emissions</a:t>
            </a:r>
            <a:r>
              <a:rPr lang="es-CR" dirty="0" smtClean="0"/>
              <a:t> </a:t>
            </a:r>
            <a:r>
              <a:rPr lang="es-CR" dirty="0" err="1" smtClean="0"/>
              <a:t>themselves</a:t>
            </a:r>
            <a:r>
              <a:rPr lang="es-CR" dirty="0" smtClean="0"/>
              <a:t> are </a:t>
            </a:r>
            <a:r>
              <a:rPr lang="es-CR" dirty="0" err="1" smtClean="0"/>
              <a:t>cut</a:t>
            </a:r>
            <a:r>
              <a:rPr lang="es-CR" dirty="0" smtClean="0"/>
              <a:t> </a:t>
            </a:r>
            <a:r>
              <a:rPr lang="es-CR" dirty="0" err="1" smtClean="0"/>
              <a:t>down</a:t>
            </a:r>
            <a:r>
              <a:rPr lang="es-CR" dirty="0" smtClean="0"/>
              <a:t>.</a:t>
            </a:r>
          </a:p>
          <a:p>
            <a:r>
              <a:rPr lang="es-CR" dirty="0" err="1" smtClean="0"/>
              <a:t>Starting</a:t>
            </a:r>
            <a:r>
              <a:rPr lang="es-CR" dirty="0" smtClean="0"/>
              <a:t> </a:t>
            </a:r>
            <a:r>
              <a:rPr lang="es-CR" dirty="0" err="1" smtClean="0"/>
              <a:t>point</a:t>
            </a:r>
            <a:r>
              <a:rPr lang="es-CR" dirty="0" smtClean="0"/>
              <a:t> </a:t>
            </a:r>
            <a:r>
              <a:rPr lang="es-CR" dirty="0" err="1" smtClean="0"/>
              <a:t>towards</a:t>
            </a:r>
            <a:r>
              <a:rPr lang="es-CR" dirty="0" smtClean="0"/>
              <a:t> </a:t>
            </a:r>
            <a:r>
              <a:rPr lang="es-CR" dirty="0" err="1" smtClean="0"/>
              <a:t>reducing</a:t>
            </a:r>
            <a:r>
              <a:rPr lang="es-CR" dirty="0" smtClean="0"/>
              <a:t> </a:t>
            </a:r>
            <a:r>
              <a:rPr lang="es-CR" dirty="0" err="1" smtClean="0"/>
              <a:t>the</a:t>
            </a:r>
            <a:r>
              <a:rPr lang="es-CR" dirty="0" smtClean="0"/>
              <a:t> </a:t>
            </a:r>
            <a:r>
              <a:rPr lang="es-CR" dirty="0" err="1" smtClean="0"/>
              <a:t>quantity</a:t>
            </a:r>
            <a:r>
              <a:rPr lang="es-CR" dirty="0" smtClean="0"/>
              <a:t> of </a:t>
            </a:r>
            <a:r>
              <a:rPr lang="es-CR" dirty="0" err="1" smtClean="0"/>
              <a:t>greenhouse</a:t>
            </a:r>
            <a:r>
              <a:rPr lang="es-CR" dirty="0" smtClean="0"/>
              <a:t> gases.</a:t>
            </a:r>
            <a:endParaRPr lang="es-C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R" dirty="0" err="1" smtClean="0"/>
              <a:t>Other</a:t>
            </a:r>
            <a:r>
              <a:rPr lang="es-CR" dirty="0" smtClean="0"/>
              <a:t> </a:t>
            </a:r>
            <a:r>
              <a:rPr lang="es-CR" dirty="0" err="1" smtClean="0"/>
              <a:t>Schemes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CR" dirty="0" err="1" smtClean="0"/>
              <a:t>Several</a:t>
            </a:r>
            <a:r>
              <a:rPr lang="es-CR" dirty="0" smtClean="0"/>
              <a:t> new </a:t>
            </a:r>
            <a:r>
              <a:rPr lang="es-CR" dirty="0" err="1" smtClean="0"/>
              <a:t>alternatives</a:t>
            </a:r>
            <a:r>
              <a:rPr lang="es-CR" dirty="0" smtClean="0"/>
              <a:t> </a:t>
            </a:r>
            <a:r>
              <a:rPr lang="es-CR" dirty="0" err="1" smtClean="0"/>
              <a:t>to</a:t>
            </a:r>
            <a:r>
              <a:rPr lang="es-CR" dirty="0" smtClean="0"/>
              <a:t> reduce </a:t>
            </a:r>
            <a:r>
              <a:rPr lang="es-CR" dirty="0" err="1" smtClean="0"/>
              <a:t>the</a:t>
            </a:r>
            <a:r>
              <a:rPr lang="es-CR" dirty="0" smtClean="0"/>
              <a:t> </a:t>
            </a:r>
            <a:r>
              <a:rPr lang="es-CR" dirty="0" err="1" smtClean="0"/>
              <a:t>level</a:t>
            </a:r>
            <a:r>
              <a:rPr lang="es-CR" dirty="0" smtClean="0"/>
              <a:t> of CO</a:t>
            </a:r>
            <a:r>
              <a:rPr lang="es-CR" baseline="-25000" dirty="0" smtClean="0"/>
              <a:t>2</a:t>
            </a:r>
            <a:r>
              <a:rPr lang="es-CR" dirty="0" smtClean="0"/>
              <a:t>:</a:t>
            </a:r>
          </a:p>
          <a:p>
            <a:pPr>
              <a:buFont typeface="Courier New" pitchFamily="49" charset="0"/>
              <a:buChar char="o"/>
            </a:pPr>
            <a:r>
              <a:rPr lang="es-CR" dirty="0" err="1" smtClean="0"/>
              <a:t>Cap</a:t>
            </a:r>
            <a:r>
              <a:rPr lang="es-CR" dirty="0" smtClean="0"/>
              <a:t> and </a:t>
            </a:r>
            <a:r>
              <a:rPr lang="es-CR" dirty="0" err="1" smtClean="0"/>
              <a:t>Trade</a:t>
            </a:r>
            <a:r>
              <a:rPr lang="es-CR" dirty="0" smtClean="0"/>
              <a:t> (</a:t>
            </a:r>
            <a:r>
              <a:rPr lang="es-CR" dirty="0" err="1" smtClean="0"/>
              <a:t>Quotas</a:t>
            </a:r>
            <a:r>
              <a:rPr lang="es-CR" dirty="0" smtClean="0"/>
              <a:t> </a:t>
            </a:r>
            <a:r>
              <a:rPr lang="es-CR" dirty="0" err="1" smtClean="0"/>
              <a:t>for</a:t>
            </a:r>
            <a:r>
              <a:rPr lang="es-CR" dirty="0" smtClean="0"/>
              <a:t> </a:t>
            </a:r>
            <a:r>
              <a:rPr lang="es-CR" dirty="0" err="1" smtClean="0"/>
              <a:t>Firms</a:t>
            </a:r>
            <a:r>
              <a:rPr lang="es-CR" dirty="0" smtClean="0"/>
              <a:t>)</a:t>
            </a:r>
          </a:p>
          <a:p>
            <a:pPr>
              <a:buFont typeface="Courier New" pitchFamily="49" charset="0"/>
              <a:buChar char="o"/>
            </a:pPr>
            <a:r>
              <a:rPr lang="es-CR" dirty="0" err="1" smtClean="0"/>
              <a:t>Taxing</a:t>
            </a:r>
            <a:r>
              <a:rPr lang="es-CR" dirty="0" smtClean="0"/>
              <a:t> </a:t>
            </a:r>
            <a:r>
              <a:rPr lang="es-CR" dirty="0" err="1" smtClean="0"/>
              <a:t>Emission</a:t>
            </a:r>
            <a:r>
              <a:rPr lang="es-CR" dirty="0" smtClean="0"/>
              <a:t>.</a:t>
            </a:r>
          </a:p>
          <a:p>
            <a:pPr>
              <a:buFont typeface="Courier New" pitchFamily="49" charset="0"/>
              <a:buChar char="o"/>
            </a:pPr>
            <a:r>
              <a:rPr lang="es-CR" dirty="0" err="1" smtClean="0"/>
              <a:t>Limit</a:t>
            </a:r>
            <a:r>
              <a:rPr lang="es-CR" dirty="0" smtClean="0"/>
              <a:t> </a:t>
            </a:r>
            <a:r>
              <a:rPr lang="es-CR" dirty="0" err="1" smtClean="0"/>
              <a:t>Emission</a:t>
            </a:r>
            <a:r>
              <a:rPr lang="es-CR" dirty="0" smtClean="0"/>
              <a:t> (</a:t>
            </a:r>
            <a:r>
              <a:rPr lang="es-CR" dirty="0" err="1" smtClean="0"/>
              <a:t>Amount</a:t>
            </a:r>
            <a:r>
              <a:rPr lang="es-CR" dirty="0" smtClean="0"/>
              <a:t> of CO</a:t>
            </a:r>
            <a:r>
              <a:rPr lang="es-CR" baseline="-25000" dirty="0" smtClean="0"/>
              <a:t>2</a:t>
            </a:r>
            <a:r>
              <a:rPr lang="es-CR" dirty="0" smtClean="0"/>
              <a:t> per </a:t>
            </a:r>
            <a:r>
              <a:rPr lang="es-CR" dirty="0" err="1" smtClean="0"/>
              <a:t>unit</a:t>
            </a:r>
            <a:r>
              <a:rPr lang="es-CR" dirty="0" smtClean="0"/>
              <a:t> of </a:t>
            </a:r>
            <a:r>
              <a:rPr lang="es-CR" dirty="0" err="1" smtClean="0"/>
              <a:t>energy</a:t>
            </a:r>
            <a:r>
              <a:rPr lang="es-CR" dirty="0" smtClean="0"/>
              <a:t>)</a:t>
            </a:r>
          </a:p>
          <a:p>
            <a:pPr>
              <a:buFont typeface="Courier New" pitchFamily="49" charset="0"/>
              <a:buChar char="o"/>
            </a:pPr>
            <a:r>
              <a:rPr lang="es-CR" dirty="0" smtClean="0"/>
              <a:t>Subsidies </a:t>
            </a:r>
            <a:r>
              <a:rPr lang="es-CR" dirty="0" err="1" smtClean="0"/>
              <a:t>with</a:t>
            </a:r>
            <a:r>
              <a:rPr lang="es-CR" dirty="0" smtClean="0"/>
              <a:t> CCS.</a:t>
            </a:r>
          </a:p>
          <a:p>
            <a:pPr>
              <a:buFont typeface="Courier New" pitchFamily="49" charset="0"/>
              <a:buChar char="o"/>
            </a:pPr>
            <a:r>
              <a:rPr lang="es-CR" dirty="0" err="1" smtClean="0"/>
              <a:t>Legislations</a:t>
            </a:r>
            <a:r>
              <a:rPr lang="es-CR" dirty="0" smtClean="0"/>
              <a:t> (</a:t>
            </a:r>
            <a:r>
              <a:rPr lang="es-CR" dirty="0" err="1" smtClean="0"/>
              <a:t>Mandatory</a:t>
            </a:r>
            <a:r>
              <a:rPr lang="es-CR" dirty="0" smtClean="0"/>
              <a:t> CCS)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Bibliography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i="1" dirty="0" smtClean="0">
                <a:hlinkClick r:id="rId2"/>
              </a:rPr>
              <a:t>www.co2</a:t>
            </a:r>
            <a:r>
              <a:rPr lang="en-US" b="1" i="1" dirty="0" smtClean="0">
                <a:hlinkClick r:id="rId2"/>
              </a:rPr>
              <a:t>storage</a:t>
            </a:r>
            <a:r>
              <a:rPr lang="en-US" i="1" dirty="0" smtClean="0">
                <a:hlinkClick r:id="rId2"/>
              </a:rPr>
              <a:t>.org.uk</a:t>
            </a:r>
            <a:endParaRPr lang="en-US" i="1" dirty="0" smtClean="0"/>
          </a:p>
          <a:p>
            <a:r>
              <a:rPr lang="en-US" i="1" dirty="0" smtClean="0">
                <a:hlinkClick r:id="rId3"/>
              </a:rPr>
              <a:t>www.wikipedia.org/wiki/</a:t>
            </a:r>
            <a:r>
              <a:rPr lang="en-US" b="1" i="1" dirty="0" smtClean="0">
                <a:hlinkClick r:id="rId3"/>
              </a:rPr>
              <a:t>Carbon</a:t>
            </a:r>
            <a:r>
              <a:rPr lang="en-US" i="1" dirty="0" smtClean="0">
                <a:hlinkClick r:id="rId3"/>
              </a:rPr>
              <a:t>_</a:t>
            </a:r>
            <a:r>
              <a:rPr lang="en-US" b="1" i="1" dirty="0" smtClean="0">
                <a:hlinkClick r:id="rId3"/>
              </a:rPr>
              <a:t>capture_and_storage</a:t>
            </a:r>
            <a:r>
              <a:rPr lang="en-US" b="1" i="1" dirty="0" smtClean="0"/>
              <a:t> </a:t>
            </a:r>
            <a:r>
              <a:rPr lang="en-US" dirty="0" smtClean="0"/>
              <a:t>  </a:t>
            </a:r>
          </a:p>
          <a:p>
            <a:r>
              <a:rPr lang="en-US" i="1" dirty="0" smtClean="0">
                <a:hlinkClick r:id="rId4"/>
              </a:rPr>
              <a:t>www.ccsassociation.org.uk</a:t>
            </a:r>
            <a:r>
              <a:rPr lang="en-US" i="1" dirty="0" smtClean="0"/>
              <a:t> </a:t>
            </a:r>
          </a:p>
          <a:p>
            <a:r>
              <a:rPr lang="es-CR" dirty="0" smtClean="0">
                <a:hlinkClick r:id="rId5"/>
              </a:rPr>
              <a:t>http://en.wikipedia.org/wiki/Fossil_fuel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Main Issues with Fossil Fuels Emissions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4114800" cy="4525963"/>
          </a:xfrm>
        </p:spPr>
        <p:txBody>
          <a:bodyPr/>
          <a:lstStyle/>
          <a:p>
            <a:r>
              <a:rPr lang="en-US" dirty="0" smtClean="0"/>
              <a:t>High emissions of CO</a:t>
            </a:r>
            <a:r>
              <a:rPr lang="en-US" sz="1800" b="1" dirty="0" smtClean="0"/>
              <a:t>2</a:t>
            </a:r>
          </a:p>
          <a:p>
            <a:pPr>
              <a:buFontTx/>
              <a:buChar char="-"/>
            </a:pPr>
            <a:r>
              <a:rPr lang="en-US" dirty="0" smtClean="0"/>
              <a:t>Due to its easy transport.</a:t>
            </a:r>
          </a:p>
          <a:p>
            <a:pPr>
              <a:buFontTx/>
              <a:buChar char="-"/>
            </a:pPr>
            <a:r>
              <a:rPr lang="en-US" dirty="0" smtClean="0"/>
              <a:t>Lower inversions</a:t>
            </a:r>
          </a:p>
          <a:p>
            <a:pPr>
              <a:buFontTx/>
              <a:buChar char="-"/>
            </a:pPr>
            <a:r>
              <a:rPr lang="en-US" dirty="0" smtClean="0"/>
              <a:t>Exaggerated use.</a:t>
            </a:r>
          </a:p>
          <a:p>
            <a:pPr>
              <a:buNone/>
            </a:pPr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26626" name="Picture 2" descr="File:Grangemouth04nov06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48200" y="1143000"/>
            <a:ext cx="4114800" cy="54864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Effects of the emissions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Green house effect</a:t>
            </a:r>
          </a:p>
          <a:p>
            <a:r>
              <a:rPr lang="en-US" dirty="0" smtClean="0"/>
              <a:t>Global warming </a:t>
            </a:r>
          </a:p>
          <a:p>
            <a:r>
              <a:rPr lang="en-US" dirty="0" smtClean="0"/>
              <a:t>Pollution in Big Cities</a:t>
            </a:r>
          </a:p>
          <a:p>
            <a:pPr>
              <a:buNone/>
            </a:pPr>
            <a:r>
              <a:rPr lang="en-US" dirty="0" smtClean="0"/>
              <a:t>- eg: Beijing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2050" name="AutoShape 2" descr="http://envis.tropmet.res.in/kidscorner/KidsCornerImg/greenhouse/GreenhouseEffect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52" name="AutoShape 4" descr="http://envis.tropmet.res.in/kidscorner/KidsCornerImg/greenhouse/GreenhouseEffect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54" name="AutoShape 6" descr="http://envis.tropmet.res.in/kidscorner/KidsCornerImg/greenhouse/GreenhouseEffect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2056" name="Picture 8"/>
          <p:cNvPicPr>
            <a:picLocks noChangeAspect="1" noChangeArrowheads="1"/>
          </p:cNvPicPr>
          <p:nvPr/>
        </p:nvPicPr>
        <p:blipFill>
          <a:blip r:embed="rId2" cstate="print"/>
          <a:srcRect l="40000" t="22000" r="13750" b="31000"/>
          <a:stretch>
            <a:fillRect/>
          </a:stretch>
        </p:blipFill>
        <p:spPr bwMode="auto">
          <a:xfrm>
            <a:off x="3505200" y="3276600"/>
            <a:ext cx="5638800" cy="3581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Caused the creation for new technologies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New energy resources:</a:t>
            </a:r>
          </a:p>
          <a:p>
            <a:pPr>
              <a:buFont typeface="Wingdings" pitchFamily="2" charset="2"/>
              <a:buChar char="q"/>
            </a:pPr>
            <a:r>
              <a:rPr lang="en-US" dirty="0" smtClean="0"/>
              <a:t>Solar </a:t>
            </a:r>
          </a:p>
          <a:p>
            <a:pPr>
              <a:buFont typeface="Wingdings" pitchFamily="2" charset="2"/>
              <a:buChar char="q"/>
            </a:pPr>
            <a:r>
              <a:rPr lang="en-US" dirty="0" smtClean="0"/>
              <a:t>Wind </a:t>
            </a:r>
          </a:p>
          <a:p>
            <a:pPr>
              <a:buFont typeface="Wingdings" pitchFamily="2" charset="2"/>
              <a:buChar char="q"/>
            </a:pPr>
            <a:r>
              <a:rPr lang="en-US" dirty="0" smtClean="0"/>
              <a:t>Hydro electrical</a:t>
            </a:r>
          </a:p>
          <a:p>
            <a:pPr>
              <a:buFont typeface="Wingdings" pitchFamily="2" charset="2"/>
              <a:buChar char="q"/>
            </a:pPr>
            <a:r>
              <a:rPr lang="en-US" dirty="0" smtClean="0"/>
              <a:t>Thermal</a:t>
            </a:r>
          </a:p>
          <a:p>
            <a:pPr>
              <a:buFont typeface="Wingdings" pitchFamily="2" charset="2"/>
              <a:buChar char="q"/>
            </a:pPr>
            <a:r>
              <a:rPr lang="en-US" dirty="0" smtClean="0"/>
              <a:t>Nuclear</a:t>
            </a:r>
          </a:p>
          <a:p>
            <a:pPr>
              <a:buNone/>
            </a:pPr>
            <a:r>
              <a:rPr lang="en-US" dirty="0" smtClean="0"/>
              <a:t>Low or none CO</a:t>
            </a:r>
            <a:r>
              <a:rPr lang="en-US" sz="1800" b="1" dirty="0" smtClean="0"/>
              <a:t>2 </a:t>
            </a:r>
            <a:r>
              <a:rPr lang="en-US" dirty="0" smtClean="0"/>
              <a:t>emissions </a:t>
            </a:r>
          </a:p>
          <a:p>
            <a:r>
              <a:rPr lang="en-US" dirty="0" smtClean="0"/>
              <a:t>New technology for mitigating the CO</a:t>
            </a:r>
            <a:r>
              <a:rPr lang="en-US" sz="1800" b="1" dirty="0" smtClean="0"/>
              <a:t>2  </a:t>
            </a:r>
            <a:r>
              <a:rPr lang="en-US" sz="3500" dirty="0" smtClean="0"/>
              <a:t>emissions given out by fossil fuels.</a:t>
            </a:r>
          </a:p>
          <a:p>
            <a:pPr>
              <a:buFont typeface="Wingdings" pitchFamily="2" charset="2"/>
              <a:buChar char="q"/>
            </a:pPr>
            <a:endParaRPr lang="en-US" dirty="0" smtClean="0"/>
          </a:p>
          <a:p>
            <a:pPr>
              <a:buNone/>
            </a:pPr>
            <a:endParaRPr lang="en-US" dirty="0"/>
          </a:p>
        </p:txBody>
      </p:sp>
      <p:pic>
        <p:nvPicPr>
          <p:cNvPr id="30722" name="Picture 2" descr="http://t3.gstatic.com/images?q=tbn:TtrTCxJPc3_94M:http://www.coal-is-dirty.com/files/images/blogentry/wind-power.jpg&amp;t=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83786" y="1828800"/>
            <a:ext cx="3255389" cy="24384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066800"/>
            <a:ext cx="5638800" cy="1600199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4800" dirty="0" smtClean="0">
                <a:solidFill>
                  <a:schemeClr val="bg1"/>
                </a:solidFill>
              </a:rPr>
              <a:t>Carbon Capture Storage</a:t>
            </a:r>
            <a:endParaRPr lang="en-US" sz="4800" dirty="0">
              <a:solidFill>
                <a:schemeClr val="bg1"/>
              </a:solidFill>
            </a:endParaRPr>
          </a:p>
        </p:txBody>
      </p:sp>
      <p:pic>
        <p:nvPicPr>
          <p:cNvPr id="1026" name="Picture 2" descr="File:Carbon sequestration-2009-10-07.sv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429000" y="2362200"/>
            <a:ext cx="5048250" cy="400050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R" dirty="0" err="1" smtClean="0"/>
              <a:t>What</a:t>
            </a:r>
            <a:r>
              <a:rPr lang="es-CR" dirty="0" smtClean="0"/>
              <a:t> </a:t>
            </a:r>
            <a:r>
              <a:rPr lang="es-CR" dirty="0" err="1" smtClean="0"/>
              <a:t>is</a:t>
            </a:r>
            <a:r>
              <a:rPr lang="es-CR" dirty="0" smtClean="0"/>
              <a:t> </a:t>
            </a:r>
            <a:r>
              <a:rPr lang="es-CR" dirty="0" err="1" smtClean="0"/>
              <a:t>it</a:t>
            </a:r>
            <a:r>
              <a:rPr lang="es-CR" dirty="0" smtClean="0"/>
              <a:t>?</a:t>
            </a:r>
            <a:endParaRPr lang="es-C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The CCS enables </a:t>
            </a:r>
            <a:r>
              <a:rPr lang="en-US" dirty="0"/>
              <a:t>large reductions in </a:t>
            </a:r>
            <a:r>
              <a:rPr lang="en-US" dirty="0" smtClean="0"/>
              <a:t>CO</a:t>
            </a:r>
            <a:r>
              <a:rPr lang="en-US" baseline="-25000" dirty="0" smtClean="0"/>
              <a:t>2</a:t>
            </a:r>
            <a:r>
              <a:rPr lang="en-US" dirty="0" smtClean="0"/>
              <a:t> </a:t>
            </a:r>
            <a:r>
              <a:rPr lang="es-CR" dirty="0" err="1" smtClean="0"/>
              <a:t>emissions</a:t>
            </a:r>
            <a:r>
              <a:rPr lang="es-CR" dirty="0" smtClean="0"/>
              <a:t>.</a:t>
            </a:r>
          </a:p>
          <a:p>
            <a:r>
              <a:rPr lang="es-CR" dirty="0" smtClean="0"/>
              <a:t>Reduce, </a:t>
            </a:r>
            <a:r>
              <a:rPr lang="es-CR" dirty="0" err="1" smtClean="0"/>
              <a:t>mitigate</a:t>
            </a:r>
            <a:r>
              <a:rPr lang="es-CR" dirty="0" smtClean="0"/>
              <a:t> </a:t>
            </a:r>
            <a:r>
              <a:rPr lang="es-CR" dirty="0" err="1" smtClean="0"/>
              <a:t>the</a:t>
            </a:r>
            <a:r>
              <a:rPr lang="es-CR" dirty="0" smtClean="0"/>
              <a:t> </a:t>
            </a:r>
            <a:r>
              <a:rPr lang="es-CR" dirty="0" err="1" smtClean="0"/>
              <a:t>contribution</a:t>
            </a:r>
            <a:r>
              <a:rPr lang="es-CR" dirty="0" smtClean="0"/>
              <a:t> of </a:t>
            </a:r>
            <a:r>
              <a:rPr lang="es-CR" dirty="0" err="1" smtClean="0"/>
              <a:t>fossil</a:t>
            </a:r>
            <a:r>
              <a:rPr lang="es-CR" dirty="0" smtClean="0"/>
              <a:t> </a:t>
            </a:r>
            <a:r>
              <a:rPr lang="es-CR" dirty="0" err="1" smtClean="0"/>
              <a:t>fuels</a:t>
            </a:r>
            <a:r>
              <a:rPr lang="es-CR" dirty="0" smtClean="0"/>
              <a:t>.</a:t>
            </a:r>
          </a:p>
          <a:p>
            <a:r>
              <a:rPr lang="en-US" dirty="0" smtClean="0"/>
              <a:t>Capture carbon from large point sources such as fossil fuel power plants, and storing it in such a way that it does not enter the atmosphere.</a:t>
            </a:r>
          </a:p>
          <a:p>
            <a:r>
              <a:rPr lang="en-US" dirty="0" smtClean="0"/>
              <a:t>Recycle of C0</a:t>
            </a:r>
            <a:r>
              <a:rPr lang="en-US" sz="2400" dirty="0" smtClean="0"/>
              <a:t>2</a:t>
            </a:r>
            <a:r>
              <a:rPr lang="en-US" dirty="0" smtClean="0"/>
              <a:t> emissions.</a:t>
            </a:r>
            <a:endParaRPr lang="es-CR" dirty="0" smtClean="0"/>
          </a:p>
          <a:p>
            <a:endParaRPr lang="es-C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[CCS cartoon]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304800"/>
            <a:ext cx="8696653" cy="61722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R" dirty="0" err="1" smtClean="0"/>
              <a:t>Transport</a:t>
            </a:r>
            <a:endParaRPr lang="es-CR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r>
              <a:rPr lang="es-CR" dirty="0" err="1" smtClean="0"/>
              <a:t>After</a:t>
            </a:r>
            <a:r>
              <a:rPr lang="es-CR" dirty="0" smtClean="0"/>
              <a:t> </a:t>
            </a:r>
            <a:r>
              <a:rPr lang="es-CR" dirty="0" err="1" smtClean="0"/>
              <a:t>capturing</a:t>
            </a:r>
            <a:r>
              <a:rPr lang="es-CR" dirty="0" smtClean="0"/>
              <a:t> </a:t>
            </a:r>
            <a:r>
              <a:rPr lang="es-CR" dirty="0" err="1" smtClean="0"/>
              <a:t>the</a:t>
            </a:r>
            <a:r>
              <a:rPr lang="es-CR" dirty="0" smtClean="0"/>
              <a:t> CO2 </a:t>
            </a:r>
            <a:r>
              <a:rPr lang="es-CR" dirty="0" err="1" smtClean="0"/>
              <a:t>it</a:t>
            </a:r>
            <a:r>
              <a:rPr lang="es-CR" dirty="0" smtClean="0"/>
              <a:t> has </a:t>
            </a:r>
            <a:r>
              <a:rPr lang="es-CR" dirty="0" err="1" smtClean="0"/>
              <a:t>to</a:t>
            </a:r>
            <a:r>
              <a:rPr lang="es-CR" dirty="0" smtClean="0"/>
              <a:t> </a:t>
            </a:r>
            <a:r>
              <a:rPr lang="es-CR" dirty="0" err="1" smtClean="0"/>
              <a:t>be</a:t>
            </a:r>
            <a:r>
              <a:rPr lang="es-CR" dirty="0" smtClean="0"/>
              <a:t> </a:t>
            </a:r>
            <a:r>
              <a:rPr lang="es-CR" dirty="0" err="1" smtClean="0"/>
              <a:t>transported</a:t>
            </a:r>
            <a:r>
              <a:rPr lang="es-CR" dirty="0" smtClean="0"/>
              <a:t> </a:t>
            </a:r>
            <a:r>
              <a:rPr lang="es-CR" dirty="0" err="1" smtClean="0"/>
              <a:t>into</a:t>
            </a:r>
            <a:r>
              <a:rPr lang="es-CR" dirty="0" smtClean="0"/>
              <a:t> </a:t>
            </a:r>
            <a:r>
              <a:rPr lang="es-CR" dirty="0" err="1" smtClean="0"/>
              <a:t>suitable</a:t>
            </a:r>
            <a:r>
              <a:rPr lang="es-CR" dirty="0" smtClean="0"/>
              <a:t> </a:t>
            </a:r>
            <a:r>
              <a:rPr lang="es-CR" dirty="0" err="1" smtClean="0"/>
              <a:t>storage</a:t>
            </a:r>
            <a:r>
              <a:rPr lang="es-CR" dirty="0" smtClean="0"/>
              <a:t> </a:t>
            </a:r>
            <a:r>
              <a:rPr lang="es-CR" dirty="0" err="1" smtClean="0"/>
              <a:t>sites</a:t>
            </a:r>
            <a:r>
              <a:rPr lang="es-CR" dirty="0" smtClean="0"/>
              <a:t>.</a:t>
            </a:r>
          </a:p>
          <a:p>
            <a:r>
              <a:rPr lang="es-CR" dirty="0" smtClean="0"/>
              <a:t>Pipeline </a:t>
            </a:r>
            <a:r>
              <a:rPr lang="es-CR" dirty="0" err="1" smtClean="0"/>
              <a:t>is</a:t>
            </a:r>
            <a:r>
              <a:rPr lang="es-CR" dirty="0" smtClean="0"/>
              <a:t> </a:t>
            </a:r>
            <a:r>
              <a:rPr lang="es-CR" dirty="0" err="1" smtClean="0"/>
              <a:t>the</a:t>
            </a:r>
            <a:r>
              <a:rPr lang="es-CR" dirty="0" smtClean="0"/>
              <a:t> </a:t>
            </a:r>
            <a:r>
              <a:rPr lang="es-CR" dirty="0" err="1" smtClean="0"/>
              <a:t>cheapest</a:t>
            </a:r>
            <a:r>
              <a:rPr lang="es-CR" dirty="0" smtClean="0"/>
              <a:t> and </a:t>
            </a:r>
            <a:r>
              <a:rPr lang="es-CR" dirty="0" err="1" smtClean="0"/>
              <a:t>best</a:t>
            </a:r>
            <a:r>
              <a:rPr lang="es-CR" dirty="0" smtClean="0"/>
              <a:t> </a:t>
            </a:r>
            <a:r>
              <a:rPr lang="es-CR" dirty="0" err="1" smtClean="0"/>
              <a:t>way</a:t>
            </a:r>
            <a:r>
              <a:rPr lang="es-CR" dirty="0" smtClean="0"/>
              <a:t>.</a:t>
            </a:r>
          </a:p>
          <a:p>
            <a:r>
              <a:rPr lang="es-CR" dirty="0" err="1" smtClean="0"/>
              <a:t>Stored</a:t>
            </a:r>
            <a:r>
              <a:rPr lang="es-CR" dirty="0" smtClean="0"/>
              <a:t> in </a:t>
            </a:r>
            <a:r>
              <a:rPr lang="es-CR" dirty="0" err="1" smtClean="0"/>
              <a:t>either</a:t>
            </a:r>
            <a:r>
              <a:rPr lang="es-CR" dirty="0" smtClean="0"/>
              <a:t> </a:t>
            </a:r>
            <a:r>
              <a:rPr lang="es-CR" dirty="0" err="1" smtClean="0"/>
              <a:t>containers</a:t>
            </a:r>
            <a:r>
              <a:rPr lang="es-CR" dirty="0" smtClean="0"/>
              <a:t> </a:t>
            </a:r>
            <a:r>
              <a:rPr lang="es-CR" dirty="0" err="1" smtClean="0"/>
              <a:t>for</a:t>
            </a:r>
            <a:r>
              <a:rPr lang="es-CR" dirty="0" smtClean="0"/>
              <a:t> </a:t>
            </a:r>
            <a:r>
              <a:rPr lang="es-CR" dirty="0" err="1" smtClean="0"/>
              <a:t>that</a:t>
            </a:r>
            <a:r>
              <a:rPr lang="es-CR" dirty="0" smtClean="0"/>
              <a:t> use </a:t>
            </a:r>
            <a:r>
              <a:rPr lang="es-CR" dirty="0" err="1" smtClean="0"/>
              <a:t>or</a:t>
            </a:r>
            <a:r>
              <a:rPr lang="es-CR" dirty="0" smtClean="0"/>
              <a:t> natural </a:t>
            </a:r>
            <a:r>
              <a:rPr lang="es-CR" dirty="0" err="1" smtClean="0"/>
              <a:t>storage</a:t>
            </a:r>
            <a:r>
              <a:rPr lang="es-CR" dirty="0" smtClean="0"/>
              <a:t> </a:t>
            </a:r>
            <a:r>
              <a:rPr lang="es-CR" dirty="0" err="1" smtClean="0"/>
              <a:t>facilities</a:t>
            </a:r>
            <a:r>
              <a:rPr lang="es-CR" dirty="0" smtClean="0"/>
              <a:t> (</a:t>
            </a:r>
            <a:r>
              <a:rPr lang="es-CR" dirty="0" err="1" smtClean="0"/>
              <a:t>old</a:t>
            </a:r>
            <a:r>
              <a:rPr lang="es-CR" dirty="0" smtClean="0"/>
              <a:t> </a:t>
            </a:r>
            <a:r>
              <a:rPr lang="es-CR" dirty="0" err="1" smtClean="0"/>
              <a:t>oil</a:t>
            </a:r>
            <a:r>
              <a:rPr lang="es-CR" dirty="0" smtClean="0"/>
              <a:t> and gas </a:t>
            </a:r>
            <a:r>
              <a:rPr lang="es-CR" dirty="0" err="1" smtClean="0"/>
              <a:t>fields</a:t>
            </a:r>
            <a:r>
              <a:rPr lang="es-CR" dirty="0" smtClean="0"/>
              <a:t>)</a:t>
            </a:r>
          </a:p>
          <a:p>
            <a:endParaRPr lang="es-CR" dirty="0"/>
          </a:p>
        </p:txBody>
      </p:sp>
      <p:pic>
        <p:nvPicPr>
          <p:cNvPr id="4098" name="Picture 2" descr="cartoon of underground CO2 storag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495800" y="2209800"/>
            <a:ext cx="4343400" cy="308051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R" dirty="0" smtClean="0"/>
              <a:t>UK</a:t>
            </a:r>
            <a:endParaRPr lang="es-C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676400"/>
            <a:ext cx="8229600" cy="4525963"/>
          </a:xfrm>
        </p:spPr>
        <p:txBody>
          <a:bodyPr/>
          <a:lstStyle/>
          <a:p>
            <a:r>
              <a:rPr lang="es-CR" dirty="0" err="1" smtClean="0"/>
              <a:t>Uk</a:t>
            </a:r>
            <a:r>
              <a:rPr lang="es-CR" dirty="0" smtClean="0"/>
              <a:t> </a:t>
            </a:r>
            <a:r>
              <a:rPr lang="es-CR" dirty="0" err="1" smtClean="0"/>
              <a:t>is</a:t>
            </a:r>
            <a:r>
              <a:rPr lang="es-CR" dirty="0" smtClean="0"/>
              <a:t> </a:t>
            </a:r>
            <a:r>
              <a:rPr lang="es-CR" dirty="0" err="1" smtClean="0"/>
              <a:t>one</a:t>
            </a:r>
            <a:r>
              <a:rPr lang="es-CR" dirty="0" smtClean="0"/>
              <a:t> of </a:t>
            </a:r>
            <a:r>
              <a:rPr lang="es-CR" dirty="0" err="1" smtClean="0"/>
              <a:t>the</a:t>
            </a:r>
            <a:r>
              <a:rPr lang="es-CR" dirty="0" smtClean="0"/>
              <a:t> </a:t>
            </a:r>
            <a:r>
              <a:rPr lang="es-CR" dirty="0" err="1" smtClean="0"/>
              <a:t>largest</a:t>
            </a:r>
            <a:r>
              <a:rPr lang="es-CR" dirty="0" smtClean="0"/>
              <a:t> </a:t>
            </a:r>
            <a:r>
              <a:rPr lang="es-CR" dirty="0" err="1" smtClean="0"/>
              <a:t>contributors</a:t>
            </a:r>
            <a:r>
              <a:rPr lang="es-CR" dirty="0" smtClean="0"/>
              <a:t> </a:t>
            </a:r>
            <a:r>
              <a:rPr lang="es-CR" dirty="0" err="1" smtClean="0"/>
              <a:t>on</a:t>
            </a:r>
            <a:r>
              <a:rPr lang="es-CR" dirty="0" smtClean="0"/>
              <a:t> </a:t>
            </a:r>
            <a:r>
              <a:rPr lang="es-CR" dirty="0" err="1" smtClean="0"/>
              <a:t>the</a:t>
            </a:r>
            <a:r>
              <a:rPr lang="es-CR" dirty="0" smtClean="0"/>
              <a:t> </a:t>
            </a:r>
            <a:r>
              <a:rPr lang="es-CR" dirty="0" err="1" smtClean="0"/>
              <a:t>emission</a:t>
            </a:r>
            <a:r>
              <a:rPr lang="es-CR" dirty="0" smtClean="0"/>
              <a:t> of CO</a:t>
            </a:r>
            <a:r>
              <a:rPr lang="es-CR" baseline="-25000" dirty="0" smtClean="0"/>
              <a:t>2.</a:t>
            </a:r>
          </a:p>
          <a:p>
            <a:r>
              <a:rPr lang="es-CR" dirty="0" err="1" smtClean="0"/>
              <a:t>Good</a:t>
            </a:r>
            <a:r>
              <a:rPr lang="es-CR" dirty="0" smtClean="0"/>
              <a:t> place </a:t>
            </a:r>
            <a:r>
              <a:rPr lang="es-CR" dirty="0" err="1" smtClean="0"/>
              <a:t>to</a:t>
            </a:r>
            <a:r>
              <a:rPr lang="es-CR" dirty="0" smtClean="0"/>
              <a:t> capture and </a:t>
            </a:r>
            <a:r>
              <a:rPr lang="es-CR" dirty="0" err="1" smtClean="0"/>
              <a:t>store</a:t>
            </a:r>
            <a:r>
              <a:rPr lang="es-CR" dirty="0" smtClean="0"/>
              <a:t> CO</a:t>
            </a:r>
            <a:r>
              <a:rPr lang="es-CR" baseline="-25000" dirty="0" smtClean="0"/>
              <a:t>2,</a:t>
            </a:r>
            <a:r>
              <a:rPr lang="es-CR" dirty="0" smtClean="0"/>
              <a:t> has a </a:t>
            </a:r>
            <a:r>
              <a:rPr lang="es-CR" dirty="0" err="1" smtClean="0"/>
              <a:t>lot</a:t>
            </a:r>
            <a:r>
              <a:rPr lang="es-CR" dirty="0" smtClean="0"/>
              <a:t> of </a:t>
            </a:r>
            <a:r>
              <a:rPr lang="es-CR" dirty="0" err="1" smtClean="0"/>
              <a:t>oil</a:t>
            </a:r>
            <a:r>
              <a:rPr lang="es-CR" dirty="0" smtClean="0"/>
              <a:t> and gas </a:t>
            </a:r>
            <a:r>
              <a:rPr lang="es-CR" dirty="0" err="1" smtClean="0"/>
              <a:t>fields</a:t>
            </a:r>
            <a:r>
              <a:rPr lang="es-CR" dirty="0" smtClean="0"/>
              <a:t> </a:t>
            </a:r>
            <a:r>
              <a:rPr lang="es-CR" dirty="0" err="1" smtClean="0"/>
              <a:t>which</a:t>
            </a:r>
            <a:r>
              <a:rPr lang="es-CR" dirty="0" smtClean="0"/>
              <a:t> are </a:t>
            </a:r>
            <a:r>
              <a:rPr lang="es-CR" dirty="0" err="1" smtClean="0"/>
              <a:t>being</a:t>
            </a:r>
            <a:r>
              <a:rPr lang="es-CR" dirty="0" smtClean="0"/>
              <a:t> </a:t>
            </a:r>
            <a:r>
              <a:rPr lang="es-CR" dirty="0" err="1" smtClean="0"/>
              <a:t>emptied</a:t>
            </a:r>
            <a:r>
              <a:rPr lang="es-CR" dirty="0" smtClean="0"/>
              <a:t> of </a:t>
            </a:r>
            <a:r>
              <a:rPr lang="es-CR" dirty="0" err="1" smtClean="0"/>
              <a:t>hydrocarbons</a:t>
            </a:r>
            <a:r>
              <a:rPr lang="es-CR" dirty="0" smtClean="0"/>
              <a:t>.</a:t>
            </a:r>
          </a:p>
          <a:p>
            <a:r>
              <a:rPr lang="en-US" dirty="0" smtClean="0"/>
              <a:t>space for about 5.3 </a:t>
            </a:r>
            <a:r>
              <a:rPr lang="en-US" dirty="0" err="1" smtClean="0"/>
              <a:t>Gt</a:t>
            </a:r>
            <a:r>
              <a:rPr lang="en-US" dirty="0" smtClean="0"/>
              <a:t> CO</a:t>
            </a:r>
            <a:r>
              <a:rPr lang="en-US" baseline="-25000" dirty="0" smtClean="0"/>
              <a:t>2</a:t>
            </a:r>
            <a:r>
              <a:rPr lang="en-US" dirty="0" smtClean="0"/>
              <a:t> in depleted oilfields (i.e. 5,300,000,000 </a:t>
            </a:r>
            <a:r>
              <a:rPr lang="en-US" dirty="0" err="1" smtClean="0"/>
              <a:t>tonnes</a:t>
            </a:r>
            <a:r>
              <a:rPr lang="en-US" dirty="0" smtClean="0"/>
              <a:t>) </a:t>
            </a:r>
            <a:endParaRPr lang="es-CR" baseline="-25000" dirty="0" smtClean="0"/>
          </a:p>
          <a:p>
            <a:r>
              <a:rPr lang="es-CR" dirty="0" smtClean="0"/>
              <a:t>Can </a:t>
            </a:r>
            <a:r>
              <a:rPr lang="es-CR" dirty="0" err="1" smtClean="0"/>
              <a:t>gather</a:t>
            </a:r>
            <a:r>
              <a:rPr lang="es-CR" dirty="0" smtClean="0"/>
              <a:t> 10 </a:t>
            </a:r>
            <a:r>
              <a:rPr lang="es-CR" dirty="0" err="1" smtClean="0"/>
              <a:t>years</a:t>
            </a:r>
            <a:r>
              <a:rPr lang="es-CR" dirty="0" smtClean="0"/>
              <a:t> of Co2 </a:t>
            </a:r>
            <a:r>
              <a:rPr lang="es-CR" dirty="0" err="1" smtClean="0"/>
              <a:t>emmissons</a:t>
            </a:r>
            <a:r>
              <a:rPr lang="es-CR" dirty="0" smtClean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332</TotalTime>
  <Words>693</Words>
  <Application>Microsoft Office PowerPoint</Application>
  <PresentationFormat>Presentación en pantalla (4:3)</PresentationFormat>
  <Paragraphs>89</Paragraphs>
  <Slides>19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19</vt:i4>
      </vt:variant>
    </vt:vector>
  </HeadingPairs>
  <TitlesOfParts>
    <vt:vector size="20" baseType="lpstr">
      <vt:lpstr>Office Theme</vt:lpstr>
      <vt:lpstr>New Technologies for Fossil Fuels</vt:lpstr>
      <vt:lpstr>Main Issues with Fossil Fuels Emissions</vt:lpstr>
      <vt:lpstr>Effects of the emissions </vt:lpstr>
      <vt:lpstr>Caused the creation for new technologies</vt:lpstr>
      <vt:lpstr>Diapositiva 5</vt:lpstr>
      <vt:lpstr>What is it?</vt:lpstr>
      <vt:lpstr>Diapositiva 7</vt:lpstr>
      <vt:lpstr>Transport</vt:lpstr>
      <vt:lpstr>UK</vt:lpstr>
      <vt:lpstr>UK</vt:lpstr>
      <vt:lpstr>Oceans</vt:lpstr>
      <vt:lpstr>How does it affect the Oceans?</vt:lpstr>
      <vt:lpstr>Limitations</vt:lpstr>
      <vt:lpstr>Diapositiva 14</vt:lpstr>
      <vt:lpstr>Enviromental Effects </vt:lpstr>
      <vt:lpstr>Carbon Capture and Storage Association (CCSa)</vt:lpstr>
      <vt:lpstr>Will it work?</vt:lpstr>
      <vt:lpstr>Other Schemes</vt:lpstr>
      <vt:lpstr>Bibliography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Carbon CaptureStorage (CCS)</dc:title>
  <dc:creator>Carlos</dc:creator>
  <cp:lastModifiedBy>Moni</cp:lastModifiedBy>
  <cp:revision>40</cp:revision>
  <dcterms:created xsi:type="dcterms:W3CDTF">2010-08-10T13:08:43Z</dcterms:created>
  <dcterms:modified xsi:type="dcterms:W3CDTF">2010-08-12T20:50:00Z</dcterms:modified>
</cp:coreProperties>
</file>